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85" r:id="rId2"/>
    <p:sldMasterId id="2147483697" r:id="rId3"/>
    <p:sldMasterId id="2147483709" r:id="rId4"/>
  </p:sldMasterIdLst>
  <p:notesMasterIdLst>
    <p:notesMasterId r:id="rId36"/>
  </p:notesMasterIdLst>
  <p:sldIdLst>
    <p:sldId id="794" r:id="rId5"/>
    <p:sldId id="795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i35IxMLa2rR9jewGFc66uTxKAd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84" y="16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2425" cy="377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6650" cy="452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398962" y="0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  <p:sp>
        <p:nvSpPr>
          <p:cNvPr id="373" name="Google Shape;3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74" name="Google Shape;374;p3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2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/>
          </a:p>
        </p:txBody>
      </p:sp>
      <p:sp>
        <p:nvSpPr>
          <p:cNvPr id="445" name="Google Shape;4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46" name="Google Shape;446;p12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3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/>
          </a:p>
        </p:txBody>
      </p:sp>
      <p:sp>
        <p:nvSpPr>
          <p:cNvPr id="453" name="Google Shape;4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54" name="Google Shape;454;p13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4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  <p:sp>
        <p:nvSpPr>
          <p:cNvPr id="461" name="Google Shape;4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62" name="Google Shape;462;p14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/>
          </a:p>
        </p:txBody>
      </p:sp>
      <p:sp>
        <p:nvSpPr>
          <p:cNvPr id="468" name="Google Shape;4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69" name="Google Shape;469;p15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6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  <p:sp>
        <p:nvSpPr>
          <p:cNvPr id="476" name="Google Shape;4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77" name="Google Shape;477;p16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7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  <p:sp>
        <p:nvSpPr>
          <p:cNvPr id="483" name="Google Shape;4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84" name="Google Shape;484;p17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8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  <p:sp>
        <p:nvSpPr>
          <p:cNvPr id="490" name="Google Shape;49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91" name="Google Shape;491;p18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9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/>
          </a:p>
        </p:txBody>
      </p:sp>
      <p:sp>
        <p:nvSpPr>
          <p:cNvPr id="498" name="Google Shape;4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99" name="Google Shape;499;p19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0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/>
          </a:p>
        </p:txBody>
      </p:sp>
      <p:sp>
        <p:nvSpPr>
          <p:cNvPr id="507" name="Google Shape;5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08" name="Google Shape;508;p20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1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  <p:sp>
        <p:nvSpPr>
          <p:cNvPr id="515" name="Google Shape;5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16" name="Google Shape;516;p21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sp>
        <p:nvSpPr>
          <p:cNvPr id="380" name="Google Shape;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81" name="Google Shape;381;p4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2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/>
          </a:p>
        </p:txBody>
      </p:sp>
      <p:sp>
        <p:nvSpPr>
          <p:cNvPr id="523" name="Google Shape;5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24" name="Google Shape;524;p22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/>
          </a:p>
        </p:txBody>
      </p:sp>
      <p:sp>
        <p:nvSpPr>
          <p:cNvPr id="530" name="Google Shape;53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31" name="Google Shape;531;p23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/>
          </a:p>
        </p:txBody>
      </p:sp>
      <p:sp>
        <p:nvSpPr>
          <p:cNvPr id="538" name="Google Shape;5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39" name="Google Shape;539;p24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5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/>
          </a:p>
        </p:txBody>
      </p:sp>
      <p:sp>
        <p:nvSpPr>
          <p:cNvPr id="545" name="Google Shape;54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46" name="Google Shape;546;p25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6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/>
          </a:p>
        </p:txBody>
      </p:sp>
      <p:sp>
        <p:nvSpPr>
          <p:cNvPr id="552" name="Google Shape;55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53" name="Google Shape;553;p26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7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215900" marR="0" lvl="0" indent="-214311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/>
          </a:p>
        </p:txBody>
      </p:sp>
      <p:sp>
        <p:nvSpPr>
          <p:cNvPr id="560" name="Google Shape;560;p27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/>
          </a:p>
        </p:txBody>
      </p:sp>
      <p:sp>
        <p:nvSpPr>
          <p:cNvPr id="561" name="Google Shape;5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62" name="Google Shape;562;p27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8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/>
          </a:p>
        </p:txBody>
      </p:sp>
      <p:sp>
        <p:nvSpPr>
          <p:cNvPr id="569" name="Google Shape;56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70" name="Google Shape;570;p28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9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/>
          </a:p>
        </p:txBody>
      </p:sp>
      <p:sp>
        <p:nvSpPr>
          <p:cNvPr id="577" name="Google Shape;577;p29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/>
          </a:p>
        </p:txBody>
      </p:sp>
      <p:sp>
        <p:nvSpPr>
          <p:cNvPr id="578" name="Google Shape;5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79" name="Google Shape;579;p29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0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/>
          </a:p>
        </p:txBody>
      </p:sp>
      <p:sp>
        <p:nvSpPr>
          <p:cNvPr id="586" name="Google Shape;58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87" name="Google Shape;587;p30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1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/>
          </a:p>
        </p:txBody>
      </p:sp>
      <p:sp>
        <p:nvSpPr>
          <p:cNvPr id="598" name="Google Shape;5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99" name="Google Shape;599;p31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sp>
        <p:nvSpPr>
          <p:cNvPr id="387" name="Google Shape;3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88" name="Google Shape;388;p5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  <p:sp>
        <p:nvSpPr>
          <p:cNvPr id="395" name="Google Shape;3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96" name="Google Shape;396;p6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sp>
        <p:nvSpPr>
          <p:cNvPr id="406" name="Google Shape;4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07" name="Google Shape;407;p7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  <p:sp>
        <p:nvSpPr>
          <p:cNvPr id="422" name="Google Shape;4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23" name="Google Shape;423;p9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sp>
        <p:nvSpPr>
          <p:cNvPr id="430" name="Google Shape;4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31" name="Google Shape;431;p10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  <p:sp>
        <p:nvSpPr>
          <p:cNvPr id="438" name="Google Shape;4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39" name="Google Shape;439;p11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109712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body" idx="1"/>
          </p:nvPr>
        </p:nvSpPr>
        <p:spPr>
          <a:xfrm>
            <a:off x="11015662" y="244475"/>
            <a:ext cx="89535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3"/>
          <p:cNvSpPr txBox="1">
            <a:spLocks noGrp="1"/>
          </p:cNvSpPr>
          <p:nvPr>
            <p:ph type="title"/>
          </p:nvPr>
        </p:nvSpPr>
        <p:spPr>
          <a:xfrm rot="5400000">
            <a:off x="9913144" y="-581819"/>
            <a:ext cx="1171575" cy="282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73"/>
          <p:cNvSpPr txBox="1">
            <a:spLocks noGrp="1"/>
          </p:cNvSpPr>
          <p:nvPr>
            <p:ph type="body" idx="1"/>
          </p:nvPr>
        </p:nvSpPr>
        <p:spPr>
          <a:xfrm rot="5400000">
            <a:off x="4186238" y="-3332162"/>
            <a:ext cx="1171575" cy="832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4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109712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74"/>
          <p:cNvSpPr txBox="1">
            <a:spLocks noGrp="1"/>
          </p:cNvSpPr>
          <p:nvPr>
            <p:ph type="body" idx="1"/>
          </p:nvPr>
        </p:nvSpPr>
        <p:spPr>
          <a:xfrm rot="5400000">
            <a:off x="10925175" y="334963"/>
            <a:ext cx="107632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7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7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5" name="Google Shape;235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7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0" name="Google Shape;240;p7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8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109712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3" name="Google Shape;253;p7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7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5" name="Google Shape;255;p7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93312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0013" cy="43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2"/>
          </p:nvPr>
        </p:nvSpPr>
        <p:spPr>
          <a:xfrm>
            <a:off x="6170613" y="1825625"/>
            <a:ext cx="5181600" cy="43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0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109712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80"/>
          <p:cNvSpPr txBox="1">
            <a:spLocks noGrp="1"/>
          </p:cNvSpPr>
          <p:nvPr>
            <p:ph type="body" idx="1"/>
          </p:nvPr>
        </p:nvSpPr>
        <p:spPr>
          <a:xfrm>
            <a:off x="11015663" y="244475"/>
            <a:ext cx="371475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80"/>
          <p:cNvSpPr txBox="1">
            <a:spLocks noGrp="1"/>
          </p:cNvSpPr>
          <p:nvPr>
            <p:ph type="body" idx="2"/>
          </p:nvPr>
        </p:nvSpPr>
        <p:spPr>
          <a:xfrm>
            <a:off x="11539538" y="244475"/>
            <a:ext cx="371475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8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7" name="Google Shape;267;p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8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lvl="0" algn="ctr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2" name="Google Shape;272;p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3"/>
          <p:cNvSpPr txBox="1">
            <a:spLocks noGrp="1"/>
          </p:cNvSpPr>
          <p:nvPr>
            <p:ph type="title"/>
          </p:nvPr>
        </p:nvSpPr>
        <p:spPr>
          <a:xfrm rot="5400000">
            <a:off x="6881311" y="1705952"/>
            <a:ext cx="6148387" cy="278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83"/>
          <p:cNvSpPr txBox="1">
            <a:spLocks noGrp="1"/>
          </p:cNvSpPr>
          <p:nvPr>
            <p:ph type="body" idx="1"/>
          </p:nvPr>
        </p:nvSpPr>
        <p:spPr>
          <a:xfrm rot="5400000">
            <a:off x="1234514" y="-1004352"/>
            <a:ext cx="6148387" cy="8204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83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4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8855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84"/>
          <p:cNvSpPr txBox="1">
            <a:spLocks noGrp="1"/>
          </p:cNvSpPr>
          <p:nvPr>
            <p:ph type="body" idx="1"/>
          </p:nvPr>
        </p:nvSpPr>
        <p:spPr>
          <a:xfrm rot="5400000">
            <a:off x="3919538" y="-1255712"/>
            <a:ext cx="4346575" cy="105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4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5"/>
          <p:cNvSpPr txBox="1">
            <a:spLocks noGrp="1"/>
          </p:cNvSpPr>
          <p:nvPr>
            <p:ph type="title"/>
          </p:nvPr>
        </p:nvSpPr>
        <p:spPr>
          <a:xfrm>
            <a:off x="839679" y="457200"/>
            <a:ext cx="393172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85"/>
          <p:cNvSpPr>
            <a:spLocks noGrp="1"/>
          </p:cNvSpPr>
          <p:nvPr>
            <p:ph type="pic" idx="2"/>
          </p:nvPr>
        </p:nvSpPr>
        <p:spPr>
          <a:xfrm>
            <a:off x="5182513" y="987426"/>
            <a:ext cx="617298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85"/>
          <p:cNvSpPr txBox="1">
            <a:spLocks noGrp="1"/>
          </p:cNvSpPr>
          <p:nvPr>
            <p:ph type="body" idx="1"/>
          </p:nvPr>
        </p:nvSpPr>
        <p:spPr>
          <a:xfrm>
            <a:off x="839679" y="2057400"/>
            <a:ext cx="393172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9" name="Google Shape;299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85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6"/>
          <p:cNvSpPr txBox="1">
            <a:spLocks noGrp="1"/>
          </p:cNvSpPr>
          <p:nvPr>
            <p:ph type="title"/>
          </p:nvPr>
        </p:nvSpPr>
        <p:spPr>
          <a:xfrm>
            <a:off x="839679" y="457200"/>
            <a:ext cx="393172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86"/>
          <p:cNvSpPr txBox="1">
            <a:spLocks noGrp="1"/>
          </p:cNvSpPr>
          <p:nvPr>
            <p:ph type="body" idx="1"/>
          </p:nvPr>
        </p:nvSpPr>
        <p:spPr>
          <a:xfrm>
            <a:off x="5182513" y="987426"/>
            <a:ext cx="617298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04" name="Google Shape;304;p86"/>
          <p:cNvSpPr txBox="1">
            <a:spLocks noGrp="1"/>
          </p:cNvSpPr>
          <p:nvPr>
            <p:ph type="body" idx="2"/>
          </p:nvPr>
        </p:nvSpPr>
        <p:spPr>
          <a:xfrm>
            <a:off x="839679" y="2057400"/>
            <a:ext cx="393172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5" name="Google Shape;305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86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7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8855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87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8"/>
          <p:cNvSpPr txBox="1">
            <a:spLocks noGrp="1"/>
          </p:cNvSpPr>
          <p:nvPr>
            <p:ph type="title"/>
          </p:nvPr>
        </p:nvSpPr>
        <p:spPr>
          <a:xfrm>
            <a:off x="839679" y="365126"/>
            <a:ext cx="1051581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88"/>
          <p:cNvSpPr txBox="1">
            <a:spLocks noGrp="1"/>
          </p:cNvSpPr>
          <p:nvPr>
            <p:ph type="body" idx="1"/>
          </p:nvPr>
        </p:nvSpPr>
        <p:spPr>
          <a:xfrm>
            <a:off x="839679" y="1681163"/>
            <a:ext cx="515711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4" name="Google Shape;314;p88"/>
          <p:cNvSpPr txBox="1">
            <a:spLocks noGrp="1"/>
          </p:cNvSpPr>
          <p:nvPr>
            <p:ph type="body" idx="2"/>
          </p:nvPr>
        </p:nvSpPr>
        <p:spPr>
          <a:xfrm>
            <a:off x="839679" y="2505075"/>
            <a:ext cx="515711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88"/>
          <p:cNvSpPr txBox="1">
            <a:spLocks noGrp="1"/>
          </p:cNvSpPr>
          <p:nvPr>
            <p:ph type="body" idx="3"/>
          </p:nvPr>
        </p:nvSpPr>
        <p:spPr>
          <a:xfrm>
            <a:off x="6172984" y="1681163"/>
            <a:ext cx="518251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6" name="Google Shape;316;p88"/>
          <p:cNvSpPr txBox="1">
            <a:spLocks noGrp="1"/>
          </p:cNvSpPr>
          <p:nvPr>
            <p:ph type="body" idx="4"/>
          </p:nvPr>
        </p:nvSpPr>
        <p:spPr>
          <a:xfrm>
            <a:off x="6172984" y="2505075"/>
            <a:ext cx="518251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88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93312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4012" cy="43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9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8855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89"/>
          <p:cNvSpPr txBox="1">
            <a:spLocks noGrp="1"/>
          </p:cNvSpPr>
          <p:nvPr>
            <p:ph type="body" idx="1"/>
          </p:nvPr>
        </p:nvSpPr>
        <p:spPr>
          <a:xfrm>
            <a:off x="838091" y="1825625"/>
            <a:ext cx="5177751" cy="43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89"/>
          <p:cNvSpPr txBox="1">
            <a:spLocks noGrp="1"/>
          </p:cNvSpPr>
          <p:nvPr>
            <p:ph type="body" idx="2"/>
          </p:nvPr>
        </p:nvSpPr>
        <p:spPr>
          <a:xfrm>
            <a:off x="6168222" y="1825625"/>
            <a:ext cx="5179338" cy="43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89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0"/>
          <p:cNvSpPr txBox="1">
            <a:spLocks noGrp="1"/>
          </p:cNvSpPr>
          <p:nvPr>
            <p:ph type="title"/>
          </p:nvPr>
        </p:nvSpPr>
        <p:spPr>
          <a:xfrm>
            <a:off x="831742" y="1709739"/>
            <a:ext cx="1051581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999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90"/>
          <p:cNvSpPr txBox="1">
            <a:spLocks noGrp="1"/>
          </p:cNvSpPr>
          <p:nvPr>
            <p:ph type="body" idx="1"/>
          </p:nvPr>
        </p:nvSpPr>
        <p:spPr>
          <a:xfrm>
            <a:off x="831742" y="4589464"/>
            <a:ext cx="10515818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8" name="Google Shape;328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90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1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8855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9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09250" cy="43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91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2"/>
          <p:cNvSpPr txBox="1">
            <a:spLocks noGrp="1"/>
          </p:cNvSpPr>
          <p:nvPr>
            <p:ph type="ctrTitle"/>
          </p:nvPr>
        </p:nvSpPr>
        <p:spPr>
          <a:xfrm>
            <a:off x="1523802" y="1122363"/>
            <a:ext cx="914439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999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92"/>
          <p:cNvSpPr txBox="1">
            <a:spLocks noGrp="1"/>
          </p:cNvSpPr>
          <p:nvPr>
            <p:ph type="subTitle" idx="1"/>
          </p:nvPr>
        </p:nvSpPr>
        <p:spPr>
          <a:xfrm>
            <a:off x="1523802" y="3602038"/>
            <a:ext cx="914439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8" name="Google Shape;338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92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7DB0A-9BDE-4650-8C5E-60371A3C100A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42B4457-79FF-4660-B984-F5C3D8FDBAB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ADE4D8-6740-48C5-9993-AD2D32D63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425" y="239915"/>
            <a:ext cx="952811" cy="114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057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7DB0A-9BDE-4650-8C5E-60371A3C100A}" type="datetimeFigureOut">
              <a:rPr lang="en-US" smtClean="0"/>
              <a:pPr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42B4457-79FF-4660-B984-F5C3D8FDBA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61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02" y="24211"/>
            <a:ext cx="9995263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7BBE1-BD36-4E9F-BBAA-F0D5A42586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505" y="165862"/>
            <a:ext cx="986593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29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596378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430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12" y="30829"/>
            <a:ext cx="10082349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752BE-CF2F-4BE7-921F-87D036E3DC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505" y="165862"/>
            <a:ext cx="986593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03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01" y="14929"/>
            <a:ext cx="10028509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2F2DB-9A12-4B7A-A829-5C6BE41A6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505" y="165862"/>
            <a:ext cx="986593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6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4"/>
          <p:cNvSpPr txBox="1">
            <a:spLocks noGrp="1"/>
          </p:cNvSpPr>
          <p:nvPr>
            <p:ph type="title"/>
          </p:nvPr>
        </p:nvSpPr>
        <p:spPr>
          <a:xfrm rot="5400000">
            <a:off x="6883401" y="1706563"/>
            <a:ext cx="6151562" cy="278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4"/>
          <p:cNvSpPr txBox="1">
            <a:spLocks noGrp="1"/>
          </p:cNvSpPr>
          <p:nvPr>
            <p:ph type="body" idx="1"/>
          </p:nvPr>
        </p:nvSpPr>
        <p:spPr>
          <a:xfrm rot="5400000">
            <a:off x="1234281" y="-1004093"/>
            <a:ext cx="6151562" cy="820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268" y="24657"/>
            <a:ext cx="1001268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C9402-61FA-4538-B688-F918A2C1E8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505" y="165862"/>
            <a:ext cx="986593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817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724" y="5202"/>
            <a:ext cx="1001268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54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99A91-D5F0-4499-B52C-45523EC48E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505" y="165862"/>
            <a:ext cx="986593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971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543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995263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A45F2A-C3F7-4F28-9402-8C2512E264A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7588A6-4A8D-4EE7-B66C-36625211E2B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82AB6-8023-42E3-8852-51795A38D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31" y="17522"/>
            <a:ext cx="986593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72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995263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A45F2A-C3F7-4F28-9402-8C2512E264A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7588A6-4A8D-4EE7-B66C-36625211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0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995263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A45F2A-C3F7-4F28-9402-8C2512E264A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7588A6-4A8D-4EE7-B66C-36625211E2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1016343" y="365125"/>
            <a:ext cx="897482" cy="1078865"/>
          </a:xfrm>
        </p:spPr>
        <p:txBody>
          <a:bodyPr/>
          <a:lstStyle>
            <a:lvl1pPr marL="0" indent="0"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LOGO PICTURE HERE</a:t>
            </a:r>
          </a:p>
        </p:txBody>
      </p:sp>
    </p:spTree>
    <p:extLst>
      <p:ext uri="{BB962C8B-B14F-4D97-AF65-F5344CB8AC3E}">
        <p14:creationId xmlns:p14="http://schemas.microsoft.com/office/powerpoint/2010/main" val="28025823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08" y="0"/>
            <a:ext cx="1001268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A45F2A-C3F7-4F28-9402-8C2512E264A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7588A6-4A8D-4EE7-B66C-36625211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24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6269F-BC8D-41CA-A4E4-8DA21F26E878}" type="datetimeFigureOut">
              <a:rPr lang="en-US"/>
              <a:pPr>
                <a:defRPr/>
              </a:pPr>
              <a:t>1/18/2022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175A1-AC57-429D-9D79-1031B8ADC9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1016343" y="244838"/>
            <a:ext cx="897482" cy="1078865"/>
          </a:xfrm>
        </p:spPr>
        <p:txBody>
          <a:bodyPr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LOGO PICTURE HERE</a:t>
            </a:r>
          </a:p>
        </p:txBody>
      </p:sp>
    </p:spTree>
    <p:extLst>
      <p:ext uri="{BB962C8B-B14F-4D97-AF65-F5344CB8AC3E}">
        <p14:creationId xmlns:p14="http://schemas.microsoft.com/office/powerpoint/2010/main" val="182915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93312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49750" cy="1051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8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93312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4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4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/>
        </p:nvSpPr>
        <p:spPr>
          <a:xfrm>
            <a:off x="1044575" y="0"/>
            <a:ext cx="11147425" cy="6858000"/>
          </a:xfrm>
          <a:prstGeom prst="rect">
            <a:avLst/>
          </a:prstGeom>
          <a:blipFill rotWithShape="1">
            <a:blip r:embed="rId14">
              <a:alphaModFix amt="1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6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93312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4012" cy="43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150" name="Google Shape;150;p3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99787" y="166687"/>
            <a:ext cx="985837" cy="1184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/>
        </p:nvSpPr>
        <p:spPr>
          <a:xfrm>
            <a:off x="1044575" y="0"/>
            <a:ext cx="11147425" cy="6858000"/>
          </a:xfrm>
          <a:prstGeom prst="rect">
            <a:avLst/>
          </a:prstGeom>
          <a:blipFill rotWithShape="1">
            <a:blip r:embed="rId14">
              <a:alphaModFix amt="1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/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1612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11015662" y="244475"/>
            <a:ext cx="89535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457200" marR="0" lvl="0" indent="-228600" algn="l" rtl="0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109712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/>
        </p:nvSpPr>
        <p:spPr>
          <a:xfrm>
            <a:off x="1044575" y="0"/>
            <a:ext cx="11145837" cy="6858000"/>
          </a:xfrm>
          <a:prstGeom prst="rect">
            <a:avLst/>
          </a:prstGeom>
          <a:blipFill rotWithShape="1">
            <a:blip r:embed="rId14">
              <a:alphaModFix amt="1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2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8855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09250" cy="43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4038600" y="6356350"/>
            <a:ext cx="41132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2"/>
          <p:cNvSpPr txBox="1">
            <a:spLocks noGrp="1"/>
          </p:cNvSpPr>
          <p:nvPr>
            <p:ph type="sldNum" idx="12"/>
          </p:nvPr>
        </p:nvSpPr>
        <p:spPr>
          <a:xfrm>
            <a:off x="8609012" y="6356350"/>
            <a:ext cx="2738437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281" name="Google Shape;281;p4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98200" y="166687"/>
            <a:ext cx="985837" cy="1184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44575" y="0"/>
            <a:ext cx="11147425" cy="6858000"/>
          </a:xfrm>
          <a:prstGeom prst="rect">
            <a:avLst/>
          </a:prstGeom>
          <a:blipFill dpi="0" rotWithShape="1">
            <a:blip r:embed="rId18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73996" y="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7DB0A-9BDE-4650-8C5E-60371A3C100A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1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53412304/149934072-482f5c16-fb76-40cb-901d-27de9d9e856b.mp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dblanding/lidar-scan-map#readm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aspi4:11311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youtu.be/pCF7P7u8pDk" TargetMode="Externa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er-images.githubusercontent.com/53412304/148745637-946173ff-d5c7-4747-9fac-c8e4dd46d131.mp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ndsontechorg.weebly.com/new-member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andsontechorg.weebly.com/3d-printing.html" TargetMode="External"/><Relationship Id="rId5" Type="http://schemas.openxmlformats.org/officeDocument/2006/relationships/hyperlink" Target="https://handsontechorg.weebly.com/small-computers.html" TargetMode="External"/><Relationship Id="rId4" Type="http://schemas.openxmlformats.org/officeDocument/2006/relationships/hyperlink" Target="about:blank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ndsontechorg.weebly.com/new-member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about:blan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53412304/149933346-67529f40-a361-49d7-a500-9bff151f2244.mp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H.O.T.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www.handsontech.org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Our Purpose:</a:t>
            </a:r>
          </a:p>
          <a:p>
            <a:endParaRPr lang="en-US" dirty="0"/>
          </a:p>
          <a:p>
            <a:r>
              <a:rPr lang="en-US" dirty="0"/>
              <a:t>Forum for interaction </a:t>
            </a:r>
          </a:p>
          <a:p>
            <a:pPr lvl="1"/>
            <a:r>
              <a:rPr lang="en-US" dirty="0"/>
              <a:t>Many hobbyists build/tinker in isolation</a:t>
            </a:r>
          </a:p>
          <a:p>
            <a:pPr lvl="1"/>
            <a:r>
              <a:rPr lang="en-US" dirty="0"/>
              <a:t>Make new friends with common tech interests</a:t>
            </a:r>
          </a:p>
          <a:p>
            <a:pPr lvl="1"/>
            <a:endParaRPr lang="en-US" dirty="0"/>
          </a:p>
          <a:p>
            <a:r>
              <a:rPr lang="en-US" dirty="0"/>
              <a:t>Learn together</a:t>
            </a:r>
          </a:p>
          <a:p>
            <a:pPr lvl="1"/>
            <a:r>
              <a:rPr lang="en-US" dirty="0"/>
              <a:t>Lots of fun new tech to explore</a:t>
            </a:r>
          </a:p>
          <a:p>
            <a:pPr lvl="1"/>
            <a:r>
              <a:rPr lang="en-US" dirty="0"/>
              <a:t>Share expertise, help each other</a:t>
            </a:r>
          </a:p>
          <a:p>
            <a:pPr lvl="1"/>
            <a:endParaRPr lang="en-US" dirty="0"/>
          </a:p>
          <a:p>
            <a:r>
              <a:rPr lang="en-US" dirty="0"/>
              <a:t>Build something</a:t>
            </a:r>
          </a:p>
          <a:p>
            <a:pPr lvl="1"/>
            <a:r>
              <a:rPr lang="en-US" dirty="0"/>
              <a:t>Hands-On learning</a:t>
            </a:r>
          </a:p>
          <a:p>
            <a:pPr lvl="1"/>
            <a:r>
              <a:rPr lang="en-US" dirty="0"/>
              <a:t>Make something fun &amp; useful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24" y="1690688"/>
            <a:ext cx="3251176" cy="39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8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0"/>
          <p:cNvSpPr txBox="1"/>
          <p:nvPr/>
        </p:nvSpPr>
        <p:spPr>
          <a:xfrm>
            <a:off x="1166812" y="242887"/>
            <a:ext cx="9051925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Control Capabilities</a:t>
            </a:r>
            <a:endParaRPr/>
          </a:p>
        </p:txBody>
      </p:sp>
      <p:sp>
        <p:nvSpPr>
          <p:cNvPr id="434" name="Google Shape;434;p10"/>
          <p:cNvSpPr txBox="1"/>
          <p:nvPr/>
        </p:nvSpPr>
        <p:spPr>
          <a:xfrm>
            <a:off x="1646237" y="1922462"/>
            <a:ext cx="7407275" cy="424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70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Tele-Op (Remote control)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Line Following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Obstacle Avoiding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Mowing the Lawn</a:t>
            </a:r>
            <a:endParaRPr/>
          </a:p>
          <a:p>
            <a:pPr marL="457200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ex: Early robotic vacuum cleaner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Autonomous Navigation</a:t>
            </a:r>
            <a:endParaRPr/>
          </a:p>
          <a:p>
            <a:pPr marL="457200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ex: Newer robot vacuum cleaner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0"/>
          <p:cNvSpPr txBox="1"/>
          <p:nvPr/>
        </p:nvSpPr>
        <p:spPr>
          <a:xfrm>
            <a:off x="8789987" y="2466671"/>
            <a:ext cx="2857500" cy="233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1000" rIns="90000" bIns="45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lang="en-US" sz="1800" b="0" i="0" u="sng" dirty="0">
              <a:solidFill>
                <a:srgbClr val="CCCCFF"/>
              </a:solid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sng" dirty="0">
                <a:solidFill>
                  <a:srgbClr val="CCCC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https://user-images.githubusercontent.com/53412304/149934072-482f5c16-fb76-40cb-901d-27de9d9e856b.mp4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6D57C-D2A0-44D4-8F9B-1C50A8414FAE}"/>
              </a:ext>
            </a:extLst>
          </p:cNvPr>
          <p:cNvSpPr txBox="1"/>
          <p:nvPr/>
        </p:nvSpPr>
        <p:spPr>
          <a:xfrm>
            <a:off x="8789987" y="228200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Video: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1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Autonomous navigation</a:t>
            </a:r>
            <a:b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Getting from point A to Point B</a:t>
            </a:r>
            <a:endParaRPr/>
          </a:p>
        </p:txBody>
      </p:sp>
      <p:sp>
        <p:nvSpPr>
          <p:cNvPr id="442" name="Google Shape;442;p11"/>
          <p:cNvSpPr txBox="1"/>
          <p:nvPr/>
        </p:nvSpPr>
        <p:spPr>
          <a:xfrm>
            <a:off x="822325" y="1374775"/>
            <a:ext cx="9966325" cy="521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70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robot needs to know where it is: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Map would be nice 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needs to discover where it is on the map</a:t>
            </a:r>
            <a:endParaRPr/>
          </a:p>
          <a:p>
            <a:pPr marL="1295400" marR="0" lvl="2" indent="-28733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Cameras?</a:t>
            </a:r>
            <a:endParaRPr/>
          </a:p>
          <a:p>
            <a:pPr marL="1295400" marR="0" lvl="2" indent="-28733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Odometer?</a:t>
            </a:r>
            <a:endParaRPr/>
          </a:p>
          <a:p>
            <a:pPr marL="1295400" marR="0" lvl="2" indent="-28733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Lidar?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 order to drive to a goal position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 Planning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Detect and avoid obstacles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2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 drive Robot with LiDAR &amp; IMU</a:t>
            </a:r>
            <a:endParaRPr/>
          </a:p>
        </p:txBody>
      </p:sp>
      <p:pic>
        <p:nvPicPr>
          <p:cNvPr id="449" name="Google Shape;44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6412" y="1189037"/>
            <a:ext cx="4389437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1037" y="2468562"/>
            <a:ext cx="4724400" cy="418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3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Holonomic robot w/ LiDAR and IMU</a:t>
            </a:r>
            <a:endParaRPr/>
          </a:p>
        </p:txBody>
      </p:sp>
      <p:sp>
        <p:nvSpPr>
          <p:cNvPr id="457" name="Google Shape;457;p13"/>
          <p:cNvSpPr txBox="1"/>
          <p:nvPr/>
        </p:nvSpPr>
        <p:spPr>
          <a:xfrm>
            <a:off x="346075" y="1465262"/>
            <a:ext cx="11104562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70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Omni-wheel robot</a:t>
            </a:r>
            <a:endParaRPr/>
          </a:p>
        </p:txBody>
      </p:sp>
      <p:pic>
        <p:nvPicPr>
          <p:cNvPr id="458" name="Google Shape;45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2587" y="1193800"/>
            <a:ext cx="6759575" cy="50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4"/>
          <p:cNvSpPr txBox="1"/>
          <p:nvPr/>
        </p:nvSpPr>
        <p:spPr>
          <a:xfrm>
            <a:off x="34925" y="22860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en-US" sz="4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ROS provides many needed functions</a:t>
            </a:r>
            <a:endParaRPr/>
          </a:p>
        </p:txBody>
      </p:sp>
      <p:sp>
        <p:nvSpPr>
          <p:cNvPr id="465" name="Google Shape;465;p14"/>
          <p:cNvSpPr txBox="1"/>
          <p:nvPr/>
        </p:nvSpPr>
        <p:spPr>
          <a:xfrm>
            <a:off x="1371600" y="1890712"/>
            <a:ext cx="9418637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•"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 make a map of its environment</a:t>
            </a:r>
            <a:endParaRPr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•"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Localization (where am I on map?)</a:t>
            </a:r>
            <a:endParaRPr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•"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 Fusion (odometer &amp; IMU)</a:t>
            </a:r>
            <a:endParaRPr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•"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 planning to goal pose</a:t>
            </a:r>
            <a:endParaRPr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Char char="•"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Obstacle Avoiding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5"/>
          <p:cNvSpPr txBox="1">
            <a:spLocks noGrp="1"/>
          </p:cNvSpPr>
          <p:nvPr>
            <p:ph type="title"/>
          </p:nvPr>
        </p:nvSpPr>
        <p:spPr>
          <a:xfrm>
            <a:off x="981075" y="146050"/>
            <a:ext cx="9875837" cy="213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350" rIns="0" bIns="0" anchor="ctr" anchorCtr="0">
            <a:noAutofit/>
          </a:bodyPr>
          <a:lstStyle/>
          <a:p>
            <a:pPr marL="0" lvl="0" indent="0" algn="ctr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</a:pPr>
            <a:r>
              <a:rPr lang="en-US" sz="88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Is ROS?</a:t>
            </a:r>
            <a:endParaRPr/>
          </a:p>
        </p:txBody>
      </p:sp>
      <p:pic>
        <p:nvPicPr>
          <p:cNvPr id="472" name="Google Shape;4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1362" y="2035175"/>
            <a:ext cx="7826375" cy="4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44237" y="274637"/>
            <a:ext cx="852487" cy="109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6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ROS?</a:t>
            </a:r>
            <a:endParaRPr/>
          </a:p>
        </p:txBody>
      </p:sp>
      <p:sp>
        <p:nvSpPr>
          <p:cNvPr id="480" name="Google Shape;480;p16"/>
          <p:cNvSpPr txBox="1"/>
          <p:nvPr/>
        </p:nvSpPr>
        <p:spPr>
          <a:xfrm>
            <a:off x="1279525" y="1189037"/>
            <a:ext cx="9693275" cy="539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 an OS, but a middle-ware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Currently runs best on linux (Ubuntu)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Defacto standard in robotics community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Handles communication between processes called “Nodes”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Nodes can be stopped/started on the fly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 Symbols"/>
              <a:buChar char="∙"/>
            </a:pPr>
            <a:r>
              <a:rPr lang="en-US" sz="3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Nodes can run on different computers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Distribution of processing load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Collaboration between robots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7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ROS works</a:t>
            </a:r>
            <a:endParaRPr/>
          </a:p>
        </p:txBody>
      </p:sp>
      <p:sp>
        <p:nvSpPr>
          <p:cNvPr id="487" name="Google Shape;487;p17"/>
          <p:cNvSpPr txBox="1"/>
          <p:nvPr/>
        </p:nvSpPr>
        <p:spPr>
          <a:xfrm>
            <a:off x="1301750" y="1303337"/>
            <a:ext cx="9693275" cy="51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Roscore node is started first</a:t>
            </a:r>
            <a:endParaRPr/>
          </a:p>
          <a:p>
            <a:pPr marL="863600" marR="0" lvl="1" indent="-323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Coordinates communication between nodes</a:t>
            </a:r>
            <a:endParaRPr/>
          </a:p>
          <a:p>
            <a:pPr marL="863600" marR="0" lvl="1" indent="-323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Serves as master clock</a:t>
            </a:r>
            <a:endParaRPr/>
          </a:p>
          <a:p>
            <a:pPr marL="863600" marR="0" lvl="1" indent="-323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Parameter server</a:t>
            </a:r>
            <a:endParaRPr/>
          </a:p>
          <a:p>
            <a:pPr marL="863600" marR="0" lvl="1" indent="-323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Package manager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 nodes register with roscore</a:t>
            </a:r>
            <a:endParaRPr/>
          </a:p>
          <a:p>
            <a:pPr marL="863600" marR="0" lvl="1" indent="-323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Specify topics they want to subscribe to</a:t>
            </a:r>
            <a:endParaRPr/>
          </a:p>
          <a:p>
            <a:pPr marL="863600" marR="0" lvl="1" indent="-323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Specify topics they will publish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8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ROS communication works</a:t>
            </a:r>
            <a:endParaRPr/>
          </a:p>
        </p:txBody>
      </p:sp>
      <p:sp>
        <p:nvSpPr>
          <p:cNvPr id="494" name="Google Shape;494;p18"/>
          <p:cNvSpPr txBox="1"/>
          <p:nvPr/>
        </p:nvSpPr>
        <p:spPr>
          <a:xfrm>
            <a:off x="914400" y="1303337"/>
            <a:ext cx="10515600" cy="51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ROS communicates via TCP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Roscore is at ROS_MASTER_URI=</a:t>
            </a:r>
            <a:r>
              <a:rPr lang="en-US" sz="3200" b="0" i="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http://raspi4:11311/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95" name="Google Shape;49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8937" y="2743200"/>
            <a:ext cx="6215062" cy="37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9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ROS communication works</a:t>
            </a:r>
            <a:endParaRPr/>
          </a:p>
        </p:txBody>
      </p:sp>
      <p:sp>
        <p:nvSpPr>
          <p:cNvPr id="502" name="Google Shape;502;p19"/>
          <p:cNvSpPr txBox="1"/>
          <p:nvPr/>
        </p:nvSpPr>
        <p:spPr>
          <a:xfrm>
            <a:off x="914400" y="1303337"/>
            <a:ext cx="10515600" cy="116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70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∙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Message is published over a channel called a Topic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Example: the /cmd_vel topic contains a Twist message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05062"/>
            <a:ext cx="5419725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2625" y="2405062"/>
            <a:ext cx="593407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Hands-On Tech club</a:t>
            </a:r>
            <a:br>
              <a:rPr lang="en-US" dirty="0"/>
            </a:br>
            <a:r>
              <a:rPr lang="en-US" dirty="0"/>
              <a:t>Two Groups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15500" y="2456960"/>
            <a:ext cx="2221248" cy="3667193"/>
            <a:chOff x="914408" y="1894970"/>
            <a:chExt cx="2247090" cy="4126452"/>
          </a:xfr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66000"/>
              </a:srgbClr>
            </a:outerShdw>
          </a:effectLst>
        </p:grpSpPr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1052216" y="2319232"/>
              <a:ext cx="1755775" cy="2270125"/>
              <a:chOff x="963826" y="1033255"/>
              <a:chExt cx="3896535" cy="5036984"/>
            </a:xfrm>
          </p:grpSpPr>
          <p:pic>
            <p:nvPicPr>
              <p:cNvPr id="5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3826" y="1033255"/>
                <a:ext cx="3896535" cy="503698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sx="16000" sy="16000" algn="ctr" rotWithShape="0">
                  <a:srgbClr val="000000">
                    <a:alpha val="4313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Oval 5"/>
              <p:cNvSpPr/>
              <p:nvPr/>
            </p:nvSpPr>
            <p:spPr>
              <a:xfrm>
                <a:off x="1892232" y="2662111"/>
                <a:ext cx="2607012" cy="260701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3397" y="3061514"/>
                <a:ext cx="1824681" cy="1824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1268459" y="4809271"/>
              <a:ext cx="1680519" cy="1212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3D Printing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914408" y="1894970"/>
              <a:ext cx="2247090" cy="412645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435463" y="2529147"/>
            <a:ext cx="2141037" cy="3595006"/>
            <a:chOff x="6318397" y="1894970"/>
            <a:chExt cx="2247090" cy="4126452"/>
          </a:xfrm>
          <a:effectLst>
            <a:outerShdw blurRad="50800" dist="50800" dir="5400000" algn="ctr" rotWithShape="0">
              <a:srgbClr val="000000">
                <a:alpha val="64000"/>
              </a:srgbClr>
            </a:outerShdw>
          </a:effectLst>
        </p:grpSpPr>
        <p:grpSp>
          <p:nvGrpSpPr>
            <p:cNvPr id="16" name="Group 54"/>
            <p:cNvGrpSpPr>
              <a:grpSpLocks/>
            </p:cNvGrpSpPr>
            <p:nvPr/>
          </p:nvGrpSpPr>
          <p:grpSpPr bwMode="auto">
            <a:xfrm>
              <a:off x="6479235" y="2256525"/>
              <a:ext cx="1854200" cy="2395538"/>
              <a:chOff x="963826" y="1033255"/>
              <a:chExt cx="3896535" cy="5036984"/>
            </a:xfrm>
          </p:grpSpPr>
          <p:pic>
            <p:nvPicPr>
              <p:cNvPr id="17" name="Picture 5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3826" y="1033255"/>
                <a:ext cx="3896535" cy="503698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sx="16000" sy="16000" algn="ctr" rotWithShape="0">
                  <a:srgbClr val="000000">
                    <a:alpha val="4313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Oval 17"/>
              <p:cNvSpPr/>
              <p:nvPr/>
            </p:nvSpPr>
            <p:spPr>
              <a:xfrm>
                <a:off x="1892232" y="2662111"/>
                <a:ext cx="2607012" cy="260701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9" name="Picture 5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3444" y="3153323"/>
                <a:ext cx="1624587" cy="1624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6437020" y="4809271"/>
              <a:ext cx="212063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Small Computers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18397" y="1894970"/>
              <a:ext cx="2247090" cy="412645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045810F-A3DF-4816-BD72-F04B89D83B9E}"/>
              </a:ext>
            </a:extLst>
          </p:cNvPr>
          <p:cNvSpPr/>
          <p:nvPr/>
        </p:nvSpPr>
        <p:spPr>
          <a:xfrm rot="16200000">
            <a:off x="2748254" y="4017920"/>
            <a:ext cx="1967452" cy="617459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>
            <a:outerShdw blurRad="152400" dist="50800" dir="5400000" algn="ctr" rotWithShape="0">
              <a:srgbClr val="000000"/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8C8343C-5292-4601-92B0-559775DBB4D1}"/>
              </a:ext>
            </a:extLst>
          </p:cNvPr>
          <p:cNvSpPr/>
          <p:nvPr/>
        </p:nvSpPr>
        <p:spPr>
          <a:xfrm rot="5400000">
            <a:off x="7458485" y="3981827"/>
            <a:ext cx="1967452" cy="617459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>
            <a:outerShdw blurRad="152400" dist="50800" dir="5400000" algn="ctr" rotWithShape="0">
              <a:srgbClr val="000000"/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0BB04-3770-43F7-93BE-36BDEFB6D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434" y="1960905"/>
            <a:ext cx="3375625" cy="4045693"/>
          </a:xfrm>
          <a:prstGeom prst="rect">
            <a:avLst/>
          </a:prstGeom>
          <a:effectLst>
            <a:outerShdw blurRad="203200" dist="50800" dir="5400000" sx="25000" sy="25000" algn="ctr" rotWithShape="0">
              <a:srgbClr val="000000">
                <a:alpha val="8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25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0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Python program (node) to drive motors</a:t>
            </a:r>
            <a:endParaRPr/>
          </a:p>
        </p:txBody>
      </p:sp>
      <p:pic>
        <p:nvPicPr>
          <p:cNvPr id="511" name="Google Shape;51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3837" y="1006475"/>
            <a:ext cx="5668962" cy="596741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0"/>
          <p:cNvSpPr txBox="1"/>
          <p:nvPr/>
        </p:nvSpPr>
        <p:spPr>
          <a:xfrm>
            <a:off x="784225" y="1303337"/>
            <a:ext cx="5486400" cy="51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70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∙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rospy, Twist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w/ roscore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Subscribe to /cmd_vel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Listener()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Listener_callback()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 loop rate to 10 Hz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Drive motors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1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Robot Steering tool used to steer robot</a:t>
            </a:r>
            <a:endParaRPr/>
          </a:p>
        </p:txBody>
      </p:sp>
      <p:pic>
        <p:nvPicPr>
          <p:cNvPr id="519" name="Google Shape;51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4587" y="1012825"/>
            <a:ext cx="4827587" cy="58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1"/>
          <p:cNvSpPr txBox="1"/>
          <p:nvPr/>
        </p:nvSpPr>
        <p:spPr>
          <a:xfrm>
            <a:off x="457200" y="1303337"/>
            <a:ext cx="10515600" cy="51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70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Char char="∙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GUI tool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Command-line launched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en-US" sz="36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setable velocities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(Linear)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Theta Z (Angular)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Publishes /cmd_vel @ 10 Hz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2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rqt_graph to explore nodes / topics</a:t>
            </a:r>
            <a:endParaRPr/>
          </a:p>
        </p:txBody>
      </p:sp>
      <p:pic>
        <p:nvPicPr>
          <p:cNvPr id="527" name="Google Shape;52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87" y="1554162"/>
            <a:ext cx="11401425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3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949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build a simple robot</a:t>
            </a:r>
            <a:endParaRPr/>
          </a:p>
        </p:txBody>
      </p:sp>
      <p:sp>
        <p:nvSpPr>
          <p:cNvPr id="534" name="Google Shape;53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3368675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6875" rIns="0" bIns="0" anchor="t" anchorCtr="0">
            <a:noAutofit/>
          </a:bodyPr>
          <a:lstStyle/>
          <a:p>
            <a:pPr marL="431800" lvl="0" indent="-32385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Differential drive</a:t>
            </a:r>
            <a:endParaRPr/>
          </a:p>
          <a:p>
            <a:pPr marL="431800" lvl="0" indent="-323850" algn="l" rtl="0">
              <a:lnSpc>
                <a:spcPct val="84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Laser scan</a:t>
            </a:r>
            <a:endParaRPr/>
          </a:p>
          <a:p>
            <a:pPr marL="431800" lvl="0" indent="-323850" algn="l" rtl="0">
              <a:lnSpc>
                <a:spcPct val="84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IMU</a:t>
            </a:r>
            <a:endParaRPr/>
          </a:p>
        </p:txBody>
      </p:sp>
      <p:pic>
        <p:nvPicPr>
          <p:cNvPr id="535" name="Google Shape;5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6875" y="1233487"/>
            <a:ext cx="7046912" cy="528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4"/>
          <p:cNvSpPr txBox="1">
            <a:spLocks noGrp="1"/>
          </p:cNvSpPr>
          <p:nvPr>
            <p:ph type="title"/>
          </p:nvPr>
        </p:nvSpPr>
        <p:spPr>
          <a:xfrm>
            <a:off x="585787" y="34925"/>
            <a:ext cx="99949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Node-Topic graph for our simple robot</a:t>
            </a:r>
            <a:endParaRPr/>
          </a:p>
        </p:txBody>
      </p:sp>
      <p:pic>
        <p:nvPicPr>
          <p:cNvPr id="542" name="Google Shape;54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275" y="1463675"/>
            <a:ext cx="11064875" cy="506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5"/>
          <p:cNvSpPr txBox="1">
            <a:spLocks noGrp="1"/>
          </p:cNvSpPr>
          <p:nvPr>
            <p:ph type="title"/>
          </p:nvPr>
        </p:nvSpPr>
        <p:spPr>
          <a:xfrm>
            <a:off x="612775" y="23812"/>
            <a:ext cx="99949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Coordinate Frames </a:t>
            </a:r>
            <a:endParaRPr/>
          </a:p>
        </p:txBody>
      </p:sp>
      <p:pic>
        <p:nvPicPr>
          <p:cNvPr id="549" name="Google Shape;54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025" y="1189037"/>
            <a:ext cx="8207375" cy="543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6"/>
          <p:cNvSpPr txBox="1">
            <a:spLocks noGrp="1"/>
          </p:cNvSpPr>
          <p:nvPr>
            <p:ph type="title"/>
          </p:nvPr>
        </p:nvSpPr>
        <p:spPr>
          <a:xfrm>
            <a:off x="612775" y="23812"/>
            <a:ext cx="99949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Coordinate Frames of our Robot</a:t>
            </a:r>
            <a:endParaRPr/>
          </a:p>
        </p:txBody>
      </p:sp>
      <p:pic>
        <p:nvPicPr>
          <p:cNvPr id="556" name="Google Shape;55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637" y="1463675"/>
            <a:ext cx="5578475" cy="5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5500" y="1349375"/>
            <a:ext cx="6072187" cy="54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7"/>
          <p:cNvSpPr txBox="1"/>
          <p:nvPr/>
        </p:nvSpPr>
        <p:spPr>
          <a:xfrm>
            <a:off x="612775" y="23812"/>
            <a:ext cx="999331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the robot builds the map</a:t>
            </a:r>
            <a:endParaRPr/>
          </a:p>
        </p:txBody>
      </p:sp>
      <p:pic>
        <p:nvPicPr>
          <p:cNvPr id="565" name="Google Shape;56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6962" y="1646237"/>
            <a:ext cx="781843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 txBox="1"/>
          <p:nvPr/>
        </p:nvSpPr>
        <p:spPr>
          <a:xfrm>
            <a:off x="9507537" y="3475037"/>
            <a:ext cx="2194728" cy="93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975" rIns="89975" bIns="44975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sng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https://youtu.be/pCF7P7u8pDk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1B3C4-F9C0-4F6F-B3FC-5E6FAD0CA8D7}"/>
              </a:ext>
            </a:extLst>
          </p:cNvPr>
          <p:cNvSpPr txBox="1"/>
          <p:nvPr/>
        </p:nvSpPr>
        <p:spPr>
          <a:xfrm>
            <a:off x="9507537" y="3028890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Video: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8"/>
          <p:cNvSpPr txBox="1">
            <a:spLocks noGrp="1"/>
          </p:cNvSpPr>
          <p:nvPr>
            <p:ph type="title"/>
          </p:nvPr>
        </p:nvSpPr>
        <p:spPr>
          <a:xfrm>
            <a:off x="612775" y="23812"/>
            <a:ext cx="99949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 Planning </a:t>
            </a:r>
            <a:endParaRPr/>
          </a:p>
        </p:txBody>
      </p:sp>
      <p:pic>
        <p:nvPicPr>
          <p:cNvPr id="573" name="Google Shape;57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212" y="1327150"/>
            <a:ext cx="7896225" cy="540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39800" y="1054100"/>
            <a:ext cx="7705725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9"/>
          <p:cNvSpPr txBox="1"/>
          <p:nvPr/>
        </p:nvSpPr>
        <p:spPr>
          <a:xfrm>
            <a:off x="612775" y="23812"/>
            <a:ext cx="999331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robot drives to Goal Pose</a:t>
            </a:r>
            <a:endParaRPr/>
          </a:p>
        </p:txBody>
      </p:sp>
      <p:pic>
        <p:nvPicPr>
          <p:cNvPr id="582" name="Google Shape;58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222375"/>
            <a:ext cx="8135937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9"/>
          <p:cNvSpPr txBox="1"/>
          <p:nvPr/>
        </p:nvSpPr>
        <p:spPr>
          <a:xfrm>
            <a:off x="9351962" y="2934458"/>
            <a:ext cx="2566059" cy="175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975" rIns="89975" bIns="449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sng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https://user-images.githubusercontent.com/53412304/148745637-946173ff-d5c7-4747-9fac-c8e4dd46d131.mp4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0565D-195E-42F0-86AF-558796FDB9D1}"/>
              </a:ext>
            </a:extLst>
          </p:cNvPr>
          <p:cNvSpPr txBox="1"/>
          <p:nvPr/>
        </p:nvSpPr>
        <p:spPr>
          <a:xfrm>
            <a:off x="9351962" y="2565126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Video: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"/>
          <p:cNvSpPr txBox="1"/>
          <p:nvPr/>
        </p:nvSpPr>
        <p:spPr>
          <a:xfrm>
            <a:off x="206375" y="23812"/>
            <a:ext cx="10733087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 to the club? Welcome!</a:t>
            </a:r>
            <a:endParaRPr/>
          </a:p>
        </p:txBody>
      </p:sp>
      <p:sp>
        <p:nvSpPr>
          <p:cNvPr id="377" name="Google Shape;377;p3"/>
          <p:cNvSpPr txBox="1"/>
          <p:nvPr/>
        </p:nvSpPr>
        <p:spPr>
          <a:xfrm>
            <a:off x="493712" y="1349375"/>
            <a:ext cx="11202987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70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None/>
            </a:pPr>
            <a:r>
              <a:rPr lang="en-US" sz="4000" b="0" i="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Wondering what H.O.T. is all about?</a:t>
            </a:r>
            <a:endParaRPr/>
          </a:p>
          <a:p>
            <a:pPr marL="228600" marR="0" lvl="0" indent="-22701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is a hands-on group, so we may be in the middle of a </a:t>
            </a:r>
            <a:r>
              <a:rPr lang="en-US" sz="2800" b="0" i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series of meetings</a:t>
            </a:r>
            <a:r>
              <a:rPr lang="en-US" sz="2800" b="0" i="1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our way to building something interesting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228600" marR="0" lvl="0" indent="-22701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</a:t>
            </a:r>
            <a:r>
              <a:rPr lang="en-US" sz="2800" b="0" i="0" u="sng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handsontech.org&gt;New Members</a:t>
            </a: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a specially designed launching point for new members!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01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Please take the time to look through a few presentations at </a:t>
            </a:r>
            <a:r>
              <a:rPr lang="en-US" sz="2800" b="0" i="0" u="sng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sz="2800" b="0" i="0" u="sng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800" b="0" i="0" u="sng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andsontech.org&gt;Small Computers </a:t>
            </a: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2800" b="0" i="0" u="sng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handsontech.org&gt;3D Printing</a:t>
            </a: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Presentations are always available online after our meetings for reference and as self-paced projects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0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Other things ROS does...</a:t>
            </a:r>
            <a:endParaRPr/>
          </a:p>
        </p:txBody>
      </p:sp>
      <p:pic>
        <p:nvPicPr>
          <p:cNvPr id="590" name="Google Shape;59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687" y="2651125"/>
            <a:ext cx="3495675" cy="30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4087" y="3475037"/>
            <a:ext cx="4389437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0"/>
          <p:cNvSpPr txBox="1"/>
          <p:nvPr/>
        </p:nvSpPr>
        <p:spPr>
          <a:xfrm>
            <a:off x="731837" y="5761037"/>
            <a:ext cx="3749675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73425" rIns="90000" bIns="4500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Articulated Robots</a:t>
            </a:r>
            <a:endParaRPr/>
          </a:p>
        </p:txBody>
      </p:sp>
      <p:sp>
        <p:nvSpPr>
          <p:cNvPr id="593" name="Google Shape;593;p30"/>
          <p:cNvSpPr txBox="1"/>
          <p:nvPr/>
        </p:nvSpPr>
        <p:spPr>
          <a:xfrm>
            <a:off x="7304087" y="5953125"/>
            <a:ext cx="4206875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73425" rIns="90000" bIns="4500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Simulation</a:t>
            </a:r>
            <a:endParaRPr/>
          </a:p>
        </p:txBody>
      </p:sp>
      <p:pic>
        <p:nvPicPr>
          <p:cNvPr id="594" name="Google Shape;594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3425" y="1189037"/>
            <a:ext cx="32289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0"/>
          <p:cNvSpPr txBox="1"/>
          <p:nvPr/>
        </p:nvSpPr>
        <p:spPr>
          <a:xfrm>
            <a:off x="5394325" y="2963862"/>
            <a:ext cx="1736725" cy="60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73425" rIns="90000" bIns="45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Drones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1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Learn ROS</a:t>
            </a:r>
            <a:endParaRPr/>
          </a:p>
        </p:txBody>
      </p:sp>
      <p:sp>
        <p:nvSpPr>
          <p:cNvPr id="602" name="Google Shape;602;p31"/>
          <p:cNvSpPr txBox="1"/>
          <p:nvPr/>
        </p:nvSpPr>
        <p:spPr>
          <a:xfrm>
            <a:off x="914400" y="1303337"/>
            <a:ext cx="10515600" cy="51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70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 tutorials at wiki.ros.org/tutorials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Automatic Addison online tutorials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Book: Practical Robotics in C++ by Lloyd Brombach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Robot Ignite Academy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Digital Book: ROS_Robot_Programming_EN.pdf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Club communications are via Email &amp; Web !</a:t>
            </a:r>
            <a:endParaRPr/>
          </a:p>
        </p:txBody>
      </p:sp>
      <p:sp>
        <p:nvSpPr>
          <p:cNvPr id="384" name="Google Shape;384;p4"/>
          <p:cNvSpPr txBox="1"/>
          <p:nvPr/>
        </p:nvSpPr>
        <p:spPr>
          <a:xfrm>
            <a:off x="346075" y="1465262"/>
            <a:ext cx="11104562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70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join our email list(s), fill membership form at </a:t>
            </a:r>
            <a:r>
              <a:rPr lang="en-US" sz="3200" b="0" i="0" u="sng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handsontech.org&gt;New Members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When asked for your email address, use a gmail email address if possible (we use google forums &amp; they are picky)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will be added automatically to our Hands-On Tech (H.O.T.) overall email list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will also be added to the Small Computers and/or 3D Printing mailing lists and forums if you expressed interest in the membership form.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Meeting calendar is at </a:t>
            </a:r>
            <a:r>
              <a:rPr lang="en-US" sz="3200" b="0" i="0" u="sng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handsontech.org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Small Computers and Robots</a:t>
            </a:r>
            <a:endParaRPr/>
          </a:p>
        </p:txBody>
      </p:sp>
      <p:sp>
        <p:nvSpPr>
          <p:cNvPr id="391" name="Google Shape;391;p5"/>
          <p:cNvSpPr txBox="1"/>
          <p:nvPr/>
        </p:nvSpPr>
        <p:spPr>
          <a:xfrm>
            <a:off x="1339850" y="1700212"/>
            <a:ext cx="9966325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Small Computers have become powerful enough to be capable of running ROS (The Robot Operating System).</a:t>
            </a:r>
            <a:endParaRPr/>
          </a:p>
        </p:txBody>
      </p:sp>
      <p:sp>
        <p:nvSpPr>
          <p:cNvPr id="392" name="Google Shape;392;p5"/>
          <p:cNvSpPr txBox="1"/>
          <p:nvPr/>
        </p:nvSpPr>
        <p:spPr>
          <a:xfrm>
            <a:off x="1371600" y="3751262"/>
            <a:ext cx="9966325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Today, we will explore ROS, but first let’s get some background in robots.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"/>
          <p:cNvSpPr txBox="1"/>
          <p:nvPr/>
        </p:nvSpPr>
        <p:spPr>
          <a:xfrm>
            <a:off x="34925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Different types of Robots</a:t>
            </a:r>
            <a:endParaRPr/>
          </a:p>
        </p:txBody>
      </p:sp>
      <p:sp>
        <p:nvSpPr>
          <p:cNvPr id="399" name="Google Shape;399;p6"/>
          <p:cNvSpPr txBox="1"/>
          <p:nvPr/>
        </p:nvSpPr>
        <p:spPr>
          <a:xfrm>
            <a:off x="7589837" y="1554162"/>
            <a:ext cx="3017837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Mobile Robots</a:t>
            </a:r>
            <a:endParaRPr/>
          </a:p>
        </p:txBody>
      </p:sp>
      <p:sp>
        <p:nvSpPr>
          <p:cNvPr id="400" name="Google Shape;400;p6"/>
          <p:cNvSpPr txBox="1"/>
          <p:nvPr/>
        </p:nvSpPr>
        <p:spPr>
          <a:xfrm>
            <a:off x="731837" y="4665662"/>
            <a:ext cx="5578475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Robots with Articulated Joints</a:t>
            </a:r>
            <a:endParaRPr/>
          </a:p>
        </p:txBody>
      </p:sp>
      <p:sp>
        <p:nvSpPr>
          <p:cNvPr id="401" name="Google Shape;401;p6"/>
          <p:cNvSpPr txBox="1"/>
          <p:nvPr/>
        </p:nvSpPr>
        <p:spPr>
          <a:xfrm>
            <a:off x="1554162" y="4114800"/>
            <a:ext cx="3292475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Industrial Robots</a:t>
            </a:r>
            <a:endParaRPr/>
          </a:p>
        </p:txBody>
      </p:sp>
      <p:pic>
        <p:nvPicPr>
          <p:cNvPr id="402" name="Google Shape;40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325562"/>
            <a:ext cx="26003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2286000"/>
            <a:ext cx="3395662" cy="25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"/>
          <p:cNvSpPr txBox="1"/>
          <p:nvPr/>
        </p:nvSpPr>
        <p:spPr>
          <a:xfrm>
            <a:off x="1166812" y="242887"/>
            <a:ext cx="9051925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Common Mobility Configurations</a:t>
            </a:r>
            <a:endParaRPr/>
          </a:p>
        </p:txBody>
      </p:sp>
      <p:sp>
        <p:nvSpPr>
          <p:cNvPr id="410" name="Google Shape;410;p7"/>
          <p:cNvSpPr txBox="1"/>
          <p:nvPr/>
        </p:nvSpPr>
        <p:spPr>
          <a:xfrm>
            <a:off x="1646237" y="1922462"/>
            <a:ext cx="822960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70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Ackerman (like a car)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Differential drive (like a zero-turn mower)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 independent DOF: X and Theta-Z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Holonomic</a:t>
            </a:r>
            <a:endParaRPr/>
          </a:p>
          <a:p>
            <a:pPr marL="685800" marR="0" lvl="1" indent="-227012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independent DOF: X, Y, Theta-Z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Other (Skid steer, Tank)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"/>
          <p:cNvSpPr txBox="1"/>
          <p:nvPr/>
        </p:nvSpPr>
        <p:spPr>
          <a:xfrm>
            <a:off x="1166812" y="242887"/>
            <a:ext cx="9051925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Control Capabilities</a:t>
            </a:r>
            <a:endParaRPr/>
          </a:p>
        </p:txBody>
      </p:sp>
      <p:sp>
        <p:nvSpPr>
          <p:cNvPr id="417" name="Google Shape;417;p8"/>
          <p:cNvSpPr txBox="1"/>
          <p:nvPr/>
        </p:nvSpPr>
        <p:spPr>
          <a:xfrm>
            <a:off x="1646237" y="1922462"/>
            <a:ext cx="7407275" cy="292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701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Tele-Op (Remote control)</a:t>
            </a:r>
            <a:endParaRPr/>
          </a:p>
          <a:p>
            <a:pPr marL="228600" marR="0" lvl="0" indent="-22701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AutoNum type="arabicParenR"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Line Following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8"/>
          <p:cNvSpPr txBox="1"/>
          <p:nvPr/>
        </p:nvSpPr>
        <p:spPr>
          <a:xfrm>
            <a:off x="8496728" y="2162887"/>
            <a:ext cx="1050729" cy="34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1000" rIns="90000" bIns="45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bg1"/>
                </a:solidFill>
              </a:rPr>
              <a:t>Video: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419" name="Google Shape;419;p8"/>
          <p:cNvSpPr txBox="1"/>
          <p:nvPr/>
        </p:nvSpPr>
        <p:spPr>
          <a:xfrm>
            <a:off x="8496728" y="2579687"/>
            <a:ext cx="3195263" cy="2115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61000" rIns="90000" bIns="45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sng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https://user-images.githubusercontent.com/53412304/149933346-67529f40-a361-49d7-a500-9bff151f2244.mp4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06375" y="23812"/>
            <a:ext cx="99949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 processing</a:t>
            </a:r>
            <a:endParaRPr/>
          </a:p>
        </p:txBody>
      </p:sp>
      <p:pic>
        <p:nvPicPr>
          <p:cNvPr id="426" name="Google Shape;4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852737"/>
            <a:ext cx="5130800" cy="2297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6700" y="1825625"/>
            <a:ext cx="4351337" cy="435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.O.T. Dark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  <a:alpha val="65000"/>
          </a:schemeClr>
        </a:solidFill>
        <a:ln w="28575">
          <a:solidFill>
            <a:schemeClr val="accent4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3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6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OT Slide Template.potx" id="{07437C56-61E1-4525-8175-7BCF92195149}" vid="{525D13EE-0638-420F-834C-916BA5AFFFE5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906</Words>
  <Application>Microsoft Office PowerPoint</Application>
  <PresentationFormat>Widescreen</PresentationFormat>
  <Paragraphs>178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Noto Sans Symbols</vt:lpstr>
      <vt:lpstr>Times New Roman</vt:lpstr>
      <vt:lpstr>Office Theme</vt:lpstr>
      <vt:lpstr>Office Theme</vt:lpstr>
      <vt:lpstr>1_Office Theme</vt:lpstr>
      <vt:lpstr>H.O.T. Dark Theme</vt:lpstr>
      <vt:lpstr>Welcome to H.O.T. www.handsontech.org</vt:lpstr>
      <vt:lpstr>One Hands-On Tech club Two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build a simple robot</vt:lpstr>
      <vt:lpstr>Node-Topic graph for our simple robot</vt:lpstr>
      <vt:lpstr>Coordinate Frames </vt:lpstr>
      <vt:lpstr>Coordinate Frames of our Robot</vt:lpstr>
      <vt:lpstr>PowerPoint Presentation</vt:lpstr>
      <vt:lpstr>Path Planning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H.O.T. www.handsontech.org</dc:title>
  <dc:creator>Yangmin Shen</dc:creator>
  <cp:lastModifiedBy>Yangmin Shen</cp:lastModifiedBy>
  <cp:revision>1</cp:revision>
  <dcterms:created xsi:type="dcterms:W3CDTF">2017-10-23T18:22:08Z</dcterms:created>
  <dcterms:modified xsi:type="dcterms:W3CDTF">2022-01-18T18:32:20Z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Zebra Technologies</vt:lpwstr>
  </property>
  <property fmtid="{D5CDD505-2E9C-101B-9397-08002B2CF9AE}" pid="4" name="HiddenSlides">
    <vt:r8>2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0</vt:r8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7</vt:r8>
  </property>
</Properties>
</file>